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68580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Gill Sans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6DAB3D-DDA3-47A6-B984-7A72D792BC85}">
  <a:tblStyle styleId="{FF6DAB3D-DDA3-47A6-B984-7A72D792BC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3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5.xml"/><Relationship Id="rId44" Type="http://schemas.openxmlformats.org/officeDocument/2006/relationships/font" Target="fonts/HelveticaNeue-bold.fntdata"/><Relationship Id="rId21" Type="http://schemas.openxmlformats.org/officeDocument/2006/relationships/slide" Target="slides/slide14.xml"/><Relationship Id="rId43" Type="http://schemas.openxmlformats.org/officeDocument/2006/relationships/font" Target="fonts/HelveticaNeue-regular.fntdata"/><Relationship Id="rId24" Type="http://schemas.openxmlformats.org/officeDocument/2006/relationships/slide" Target="slides/slide17.xml"/><Relationship Id="rId46" Type="http://schemas.openxmlformats.org/officeDocument/2006/relationships/font" Target="fonts/HelveticaNeue-boldItalic.fntdata"/><Relationship Id="rId23" Type="http://schemas.openxmlformats.org/officeDocument/2006/relationships/slide" Target="slides/slide16.xml"/><Relationship Id="rId45" Type="http://schemas.openxmlformats.org/officeDocument/2006/relationships/font" Target="fonts/HelveticaNeue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GillSans-bold.fntdata"/><Relationship Id="rId25" Type="http://schemas.openxmlformats.org/officeDocument/2006/relationships/slide" Target="slides/slide18.xml"/><Relationship Id="rId47" Type="http://schemas.openxmlformats.org/officeDocument/2006/relationships/font" Target="fonts/GillSans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oboto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Roboto-italic.fntdata"/><Relationship Id="rId14" Type="http://schemas.openxmlformats.org/officeDocument/2006/relationships/slide" Target="slides/slide7.xml"/><Relationship Id="rId36" Type="http://schemas.openxmlformats.org/officeDocument/2006/relationships/font" Target="fonts/Roboto-bold.fntdata"/><Relationship Id="rId17" Type="http://schemas.openxmlformats.org/officeDocument/2006/relationships/slide" Target="slides/slide10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9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dfcc49c93d_0_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1dfcc49c93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1dfcc49c93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fdf4feb5a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fdf4feb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fdf4feb5a_0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fdf4feb5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fcc49c93d_0_2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fcc49c93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fcc49c93d_0_1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fcc49c93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fcc49c93d_0_1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dfcc49c93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fcc49c93d_0_2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fcc49c93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fcc49c93d_0_2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fcc49c93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fcc49c93d_0_2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dfcc49c93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fcc49c93d_0_2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fcc49c93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dfcc49c93d_0_2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dfcc49c93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fcc49c93d_1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dfcc49c93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dfcc49c93d_1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dfcc49c93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fcc49c93d_1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fcc49c93d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fcc49c93d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fcc49c93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dfcc49c93d_0_2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dfcc49c93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fcc49c93d_0_1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dfcc49c93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dfdf4feb5a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dfdf4feb5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fcc49c93d_0_1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dfcc49c93d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dfcc49c93d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fcc49c93d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fcc49c93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Amplification, master mix, library prep, loading and sequencing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cc49c93d_1_1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cc49c93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fcc49c93d_0_1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fcc49c93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fcc49c93d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fcc49c93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fcc49c93d_0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fcc49c93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fcc49c93d_0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fcc49c93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fcc49c93d_1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fcc49c93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502920" y="1729047"/>
            <a:ext cx="81309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Gill Sans"/>
              <a:buNone/>
              <a:defRPr b="0" sz="2400">
                <a:solidFill>
                  <a:srgbClr val="3333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2920" y="2678689"/>
            <a:ext cx="8130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000"/>
              <a:buNone/>
              <a:defRPr sz="2000">
                <a:solidFill>
                  <a:srgbClr val="333333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502920" y="339159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33333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5547706" y="3413646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33333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268084" y="116379"/>
            <a:ext cx="68976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268084" y="1388225"/>
            <a:ext cx="8693100" cy="4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268085" y="622206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able of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229639" y="149629"/>
            <a:ext cx="69942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229639" y="1363288"/>
            <a:ext cx="8673300" cy="52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55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indent="-3556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55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ceri.org.za/" TargetMode="External"/><Relationship Id="rId4" Type="http://schemas.openxmlformats.org/officeDocument/2006/relationships/hyperlink" Target="https://climade.health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Relationship Id="rId7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ceri.org.za/" TargetMode="External"/><Relationship Id="rId4" Type="http://schemas.openxmlformats.org/officeDocument/2006/relationships/hyperlink" Target="https://climade.health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hyperlink" Target="https://veme.climade.health/application/" TargetMode="External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ctrTitle"/>
          </p:nvPr>
        </p:nvSpPr>
        <p:spPr>
          <a:xfrm>
            <a:off x="502925" y="1805250"/>
            <a:ext cx="81309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CLIMADE Africa: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progress update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 March 2023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502920" y="2983489"/>
            <a:ext cx="8130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b="1" lang="en-GB" sz="1800"/>
              <a:t>Dr. Monika Moir and Dr. Houriiyah Tegally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GB" sz="1800">
                <a:solidFill>
                  <a:srgbClr val="3F3F3F"/>
                </a:solidFill>
              </a:rPr>
              <a:t>Centre for Epidemic Response and Innovation (CERI), Stellenbosch University </a:t>
            </a:r>
            <a:r>
              <a:rPr lang="en-GB" sz="1800" u="sng">
                <a:solidFill>
                  <a:srgbClr val="3F3F3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https://ceri.org.za</a:t>
            </a:r>
            <a:r>
              <a:rPr lang="en-GB" sz="1800">
                <a:solidFill>
                  <a:srgbClr val="3F3F3F"/>
                </a:solidFill>
              </a:rPr>
              <a:t> | </a:t>
            </a:r>
            <a:r>
              <a:rPr lang="en-GB" sz="1800" u="sng">
                <a:solidFill>
                  <a:srgbClr val="3F3F3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https://climade.health</a:t>
            </a:r>
            <a:r>
              <a:rPr lang="en-GB" sz="1800">
                <a:solidFill>
                  <a:srgbClr val="3F3F3F"/>
                </a:solidFill>
              </a:rPr>
              <a:t> | Twitter: @tuliodna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descr="CLIMADE" id="77" name="Google Shape;7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0747" y="530198"/>
            <a:ext cx="1375844" cy="625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78" name="Google Shape;7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1160" y="494398"/>
            <a:ext cx="679523" cy="67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3349" y="389100"/>
            <a:ext cx="844923" cy="8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>
            <p:ph type="ctrTitle"/>
          </p:nvPr>
        </p:nvSpPr>
        <p:spPr>
          <a:xfrm>
            <a:off x="311700" y="1112023"/>
            <a:ext cx="8520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00"/>
              <a:t>Review of arboviruses in Africa: Genomics</a:t>
            </a:r>
            <a:endParaRPr sz="2700"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8" y="1896975"/>
            <a:ext cx="6115999" cy="30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713" y="1896975"/>
            <a:ext cx="3099798" cy="309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>
            <p:ph type="ctrTitle"/>
          </p:nvPr>
        </p:nvSpPr>
        <p:spPr>
          <a:xfrm>
            <a:off x="311700" y="883423"/>
            <a:ext cx="8520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00"/>
              <a:t>Review of arboviruses in Africa: Genomics</a:t>
            </a:r>
            <a:endParaRPr sz="2700"/>
          </a:p>
        </p:txBody>
      </p:sp>
      <p:sp>
        <p:nvSpPr>
          <p:cNvPr id="164" name="Google Shape;164;p28"/>
          <p:cNvSpPr txBox="1"/>
          <p:nvPr/>
        </p:nvSpPr>
        <p:spPr>
          <a:xfrm>
            <a:off x="1261675" y="1675700"/>
            <a:ext cx="59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Preliminary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450" y="2075900"/>
            <a:ext cx="4563020" cy="447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>
            <p:ph type="ctrTitle"/>
          </p:nvPr>
        </p:nvSpPr>
        <p:spPr>
          <a:xfrm>
            <a:off x="311700" y="614948"/>
            <a:ext cx="8520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00"/>
              <a:t>Questionnaire respondents</a:t>
            </a:r>
            <a:endParaRPr sz="2700"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225" y="1882998"/>
            <a:ext cx="5514354" cy="47754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3074525" y="1338375"/>
            <a:ext cx="30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58 completed questionnaires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ctrTitle"/>
          </p:nvPr>
        </p:nvSpPr>
        <p:spPr>
          <a:xfrm>
            <a:off x="311700" y="230775"/>
            <a:ext cx="85206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00"/>
              <a:t>Dengue</a:t>
            </a:r>
            <a:endParaRPr sz="4000"/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00" y="2494850"/>
            <a:ext cx="5432200" cy="32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250" y="4179175"/>
            <a:ext cx="3002874" cy="259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5988700" y="6044125"/>
            <a:ext cx="10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Genomes</a:t>
            </a:r>
            <a:endParaRPr b="1"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0875" y="1128775"/>
            <a:ext cx="3500725" cy="298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5654150" y="3077900"/>
            <a:ext cx="13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Occurrences</a:t>
            </a:r>
            <a:endParaRPr b="1"/>
          </a:p>
        </p:txBody>
      </p:sp>
      <p:sp>
        <p:nvSpPr>
          <p:cNvPr id="187" name="Google Shape;187;p30"/>
          <p:cNvSpPr txBox="1"/>
          <p:nvPr/>
        </p:nvSpPr>
        <p:spPr>
          <a:xfrm>
            <a:off x="960975" y="2018750"/>
            <a:ext cx="30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WHO Afro reported cases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311700" y="230775"/>
            <a:ext cx="85206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Yellow Fever</a:t>
            </a:r>
            <a:endParaRPr sz="4000"/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75" y="2018750"/>
            <a:ext cx="5195152" cy="40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475" y="4006800"/>
            <a:ext cx="2822175" cy="27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525" y="990390"/>
            <a:ext cx="3358124" cy="286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5726950" y="5662725"/>
            <a:ext cx="10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Genomes</a:t>
            </a:r>
            <a:endParaRPr b="1"/>
          </a:p>
        </p:txBody>
      </p:sp>
      <p:sp>
        <p:nvSpPr>
          <p:cNvPr id="199" name="Google Shape;199;p31"/>
          <p:cNvSpPr txBox="1"/>
          <p:nvPr/>
        </p:nvSpPr>
        <p:spPr>
          <a:xfrm>
            <a:off x="5367950" y="2696475"/>
            <a:ext cx="13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Occurrences</a:t>
            </a:r>
            <a:endParaRPr b="1"/>
          </a:p>
        </p:txBody>
      </p:sp>
      <p:sp>
        <p:nvSpPr>
          <p:cNvPr id="200" name="Google Shape;200;p31"/>
          <p:cNvSpPr txBox="1"/>
          <p:nvPr/>
        </p:nvSpPr>
        <p:spPr>
          <a:xfrm>
            <a:off x="975925" y="1532625"/>
            <a:ext cx="30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WHO Afro reported cases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ctrTitle"/>
          </p:nvPr>
        </p:nvSpPr>
        <p:spPr>
          <a:xfrm>
            <a:off x="125325" y="236563"/>
            <a:ext cx="85206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Chikungunya</a:t>
            </a:r>
            <a:endParaRPr sz="4000"/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700" y="3951075"/>
            <a:ext cx="2829826" cy="28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0" y="2326825"/>
            <a:ext cx="5539149" cy="37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1700" y="1016537"/>
            <a:ext cx="3402493" cy="29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6018450" y="5521450"/>
            <a:ext cx="10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Genomes</a:t>
            </a:r>
            <a:endParaRPr b="1"/>
          </a:p>
        </p:txBody>
      </p:sp>
      <p:sp>
        <p:nvSpPr>
          <p:cNvPr id="212" name="Google Shape;212;p32"/>
          <p:cNvSpPr txBox="1"/>
          <p:nvPr/>
        </p:nvSpPr>
        <p:spPr>
          <a:xfrm>
            <a:off x="5367950" y="2696475"/>
            <a:ext cx="13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Occurrences</a:t>
            </a:r>
            <a:endParaRPr b="1"/>
          </a:p>
        </p:txBody>
      </p:sp>
      <p:sp>
        <p:nvSpPr>
          <p:cNvPr id="213" name="Google Shape;213;p32"/>
          <p:cNvSpPr txBox="1"/>
          <p:nvPr/>
        </p:nvSpPr>
        <p:spPr>
          <a:xfrm>
            <a:off x="983400" y="1786925"/>
            <a:ext cx="30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WHO Afro reported cases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ctrTitle"/>
          </p:nvPr>
        </p:nvSpPr>
        <p:spPr>
          <a:xfrm>
            <a:off x="311700" y="230775"/>
            <a:ext cx="85206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Zika</a:t>
            </a:r>
            <a:endParaRPr sz="4000"/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4">
            <a:alphaModFix/>
          </a:blip>
          <a:srcRect b="0" l="8734" r="0" t="0"/>
          <a:stretch/>
        </p:blipFill>
        <p:spPr>
          <a:xfrm>
            <a:off x="5429800" y="2429451"/>
            <a:ext cx="3519476" cy="3490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/>
        </p:nvSpPr>
        <p:spPr>
          <a:xfrm>
            <a:off x="3539350" y="1405925"/>
            <a:ext cx="26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Cases in Angola in 2017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2497665"/>
            <a:ext cx="4027426" cy="343481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6369950" y="1954100"/>
            <a:ext cx="10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Genomes</a:t>
            </a:r>
            <a:endParaRPr b="1"/>
          </a:p>
        </p:txBody>
      </p:sp>
      <p:sp>
        <p:nvSpPr>
          <p:cNvPr id="225" name="Google Shape;225;p33"/>
          <p:cNvSpPr txBox="1"/>
          <p:nvPr/>
        </p:nvSpPr>
        <p:spPr>
          <a:xfrm>
            <a:off x="1120025" y="2097475"/>
            <a:ext cx="13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Occurrences</a:t>
            </a:r>
            <a:endParaRPr b="1"/>
          </a:p>
        </p:txBody>
      </p:sp>
      <p:sp>
        <p:nvSpPr>
          <p:cNvPr id="226" name="Google Shape;226;p33"/>
          <p:cNvSpPr txBox="1"/>
          <p:nvPr/>
        </p:nvSpPr>
        <p:spPr>
          <a:xfrm>
            <a:off x="3539350" y="1068950"/>
            <a:ext cx="30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WHO Afro reported cases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ctrTitle"/>
          </p:nvPr>
        </p:nvSpPr>
        <p:spPr>
          <a:xfrm>
            <a:off x="311700" y="230775"/>
            <a:ext cx="85206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Rift Valley</a:t>
            </a:r>
            <a:endParaRPr sz="4000"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4">
            <a:alphaModFix/>
          </a:blip>
          <a:srcRect b="0" l="9563" r="-5874" t="0"/>
          <a:stretch/>
        </p:blipFill>
        <p:spPr>
          <a:xfrm>
            <a:off x="5886000" y="3869400"/>
            <a:ext cx="3018676" cy="27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25" y="2198775"/>
            <a:ext cx="5240000" cy="35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7300" y="1019875"/>
            <a:ext cx="3249218" cy="27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5659650" y="5475775"/>
            <a:ext cx="10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Genomes</a:t>
            </a:r>
            <a:endParaRPr b="1"/>
          </a:p>
        </p:txBody>
      </p:sp>
      <p:sp>
        <p:nvSpPr>
          <p:cNvPr id="238" name="Google Shape;238;p34"/>
          <p:cNvSpPr txBox="1"/>
          <p:nvPr/>
        </p:nvSpPr>
        <p:spPr>
          <a:xfrm>
            <a:off x="5367950" y="2696475"/>
            <a:ext cx="13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Occurrences</a:t>
            </a:r>
            <a:endParaRPr b="1"/>
          </a:p>
        </p:txBody>
      </p:sp>
      <p:sp>
        <p:nvSpPr>
          <p:cNvPr id="239" name="Google Shape;239;p34"/>
          <p:cNvSpPr txBox="1"/>
          <p:nvPr/>
        </p:nvSpPr>
        <p:spPr>
          <a:xfrm>
            <a:off x="975925" y="1734575"/>
            <a:ext cx="30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WHO Afro reported cases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ctrTitle"/>
          </p:nvPr>
        </p:nvSpPr>
        <p:spPr>
          <a:xfrm>
            <a:off x="311700" y="230775"/>
            <a:ext cx="85206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West Nile</a:t>
            </a:r>
            <a:endParaRPr sz="4000"/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200" y="3915400"/>
            <a:ext cx="2901026" cy="287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16575"/>
            <a:ext cx="5056250" cy="345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2154" y="992776"/>
            <a:ext cx="3241269" cy="276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5906275" y="5565450"/>
            <a:ext cx="10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Genomes</a:t>
            </a:r>
            <a:endParaRPr b="1"/>
          </a:p>
        </p:txBody>
      </p:sp>
      <p:sp>
        <p:nvSpPr>
          <p:cNvPr id="251" name="Google Shape;251;p35"/>
          <p:cNvSpPr txBox="1"/>
          <p:nvPr/>
        </p:nvSpPr>
        <p:spPr>
          <a:xfrm>
            <a:off x="5442725" y="2703975"/>
            <a:ext cx="13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Occurrences</a:t>
            </a:r>
            <a:endParaRPr b="1"/>
          </a:p>
        </p:txBody>
      </p:sp>
      <p:sp>
        <p:nvSpPr>
          <p:cNvPr id="252" name="Google Shape;252;p35"/>
          <p:cNvSpPr txBox="1"/>
          <p:nvPr/>
        </p:nvSpPr>
        <p:spPr>
          <a:xfrm>
            <a:off x="983400" y="1876675"/>
            <a:ext cx="30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WHO Afro reported cases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ctrTitle"/>
          </p:nvPr>
        </p:nvSpPr>
        <p:spPr>
          <a:xfrm>
            <a:off x="222550" y="326638"/>
            <a:ext cx="85206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Crimean-Congo Hemorrhagic Fever</a:t>
            </a:r>
            <a:endParaRPr sz="2400"/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3400" y="3847375"/>
            <a:ext cx="3138625" cy="29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50" y="2091325"/>
            <a:ext cx="5382100" cy="367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6800" y="992775"/>
            <a:ext cx="3288827" cy="28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5813475" y="5498125"/>
            <a:ext cx="10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Genomes</a:t>
            </a:r>
            <a:endParaRPr b="1"/>
          </a:p>
        </p:txBody>
      </p:sp>
      <p:sp>
        <p:nvSpPr>
          <p:cNvPr id="264" name="Google Shape;264;p36"/>
          <p:cNvSpPr txBox="1"/>
          <p:nvPr/>
        </p:nvSpPr>
        <p:spPr>
          <a:xfrm>
            <a:off x="5556950" y="2689025"/>
            <a:ext cx="13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Occurrences</a:t>
            </a:r>
            <a:endParaRPr b="1"/>
          </a:p>
        </p:txBody>
      </p:sp>
      <p:sp>
        <p:nvSpPr>
          <p:cNvPr id="265" name="Google Shape;265;p36"/>
          <p:cNvSpPr txBox="1"/>
          <p:nvPr/>
        </p:nvSpPr>
        <p:spPr>
          <a:xfrm>
            <a:off x="1005825" y="1691125"/>
            <a:ext cx="30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WHO Afro reported cases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ctrTitle"/>
          </p:nvPr>
        </p:nvSpPr>
        <p:spPr>
          <a:xfrm>
            <a:off x="311700" y="205300"/>
            <a:ext cx="8520600" cy="13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780"/>
              <a:t>April 2023 Genomics and Bioinformatics Training</a:t>
            </a:r>
            <a:endParaRPr b="1" sz="2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300"/>
              <a:t>11 - 21 April 2023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300"/>
              <a:t>CERI lab, Tygerberg, Stellenbosch University, Cape Town, South Africa</a:t>
            </a:r>
            <a:endParaRPr sz="1300"/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950" l="0" r="0" t="0"/>
          <a:stretch/>
        </p:blipFill>
        <p:spPr>
          <a:xfrm>
            <a:off x="1819247" y="1693950"/>
            <a:ext cx="5129928" cy="410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00" y="6034125"/>
            <a:ext cx="8999299" cy="7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ctrTitle"/>
          </p:nvPr>
        </p:nvSpPr>
        <p:spPr>
          <a:xfrm>
            <a:off x="222550" y="326638"/>
            <a:ext cx="85206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Key Arbovirus vectors </a:t>
            </a:r>
            <a:endParaRPr sz="2000"/>
          </a:p>
        </p:txBody>
      </p:sp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/>
        </p:nvSpPr>
        <p:spPr>
          <a:xfrm>
            <a:off x="765450" y="1489525"/>
            <a:ext cx="59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4" name="Google Shape;274;p37"/>
          <p:cNvGraphicFramePr/>
          <p:nvPr/>
        </p:nvGraphicFramePr>
        <p:xfrm>
          <a:off x="0" y="96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{FF6DAB3D-DDA3-47A6-B984-7A72D792BC85}</a:tableStyleId>
              </a:tblPr>
              <a:tblGrid>
                <a:gridCol w="1658225"/>
                <a:gridCol w="74857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/>
                        <a:t>Virus</a:t>
                      </a:r>
                      <a:endParaRPr b="1" sz="12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/>
                        <a:t>Vectors</a:t>
                      </a:r>
                      <a:endParaRPr b="1" sz="1200" u="sng"/>
                    </a:p>
                  </a:txBody>
                  <a:tcPr marT="91425" marB="91425" marR="91425" marL="91425"/>
                </a:tc>
              </a:tr>
              <a:tr h="29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Dengue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200"/>
                        <a:t>Ae. aegypti</a:t>
                      </a:r>
                      <a:endParaRPr b="1" i="1" sz="1200"/>
                    </a:p>
                  </a:txBody>
                  <a:tcPr marT="91425" marB="91425" marR="91425" marL="91425"/>
                </a:tc>
              </a:tr>
              <a:tr h="4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West Nile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200"/>
                        <a:t>Cx. modestus, Cx. neavei, Cx. perexiguus, </a:t>
                      </a:r>
                      <a:r>
                        <a:rPr b="1" i="1" lang="en-GB" sz="1200"/>
                        <a:t>Cx. pipiens, Cx. quinquefasciatus, Cx. univittatus, Cx. theileri</a:t>
                      </a:r>
                      <a:endParaRPr b="1" i="1" sz="1200"/>
                    </a:p>
                  </a:txBody>
                  <a:tcPr marT="91425" marB="91425" marR="91425" marL="91425"/>
                </a:tc>
              </a:tr>
              <a:tr h="85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Yellow Fever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200"/>
                        <a:t>Ae. aegypti, Ae. africanus, </a:t>
                      </a:r>
                      <a:r>
                        <a:rPr i="1" lang="en-GB" sz="1200"/>
                        <a:t>Ae. albopictus, </a:t>
                      </a:r>
                      <a:r>
                        <a:rPr b="1" i="1" lang="en-GB" sz="1200"/>
                        <a:t>Ae. furcifer/taylori, </a:t>
                      </a:r>
                      <a:r>
                        <a:rPr i="1" lang="en-GB" sz="1200"/>
                        <a:t>Ae. leucocelaenus, </a:t>
                      </a:r>
                      <a:r>
                        <a:rPr b="1" i="1" lang="en-GB" sz="1200"/>
                        <a:t>Ae. luteocephalus, Ae. metallicus, Ae. opok, Ae. simpsoni complex, Ae. vittatus, Haemagogus capricorni, Haemagogus equines, Haemagogus janthinomys, Haemagogus leucocelanus, Haemagogus mesodentatus, Haemagogus spegazzinii, Sabethes chloropterus</a:t>
                      </a:r>
                      <a:endParaRPr b="1" i="1" sz="1200"/>
                    </a:p>
                  </a:txBody>
                  <a:tcPr marT="91425" marB="91425" marR="91425" marL="91425"/>
                </a:tc>
              </a:tr>
              <a:tr h="86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Zika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200"/>
                        <a:t>Ae. aegypti, Ae. africanus, Ae. albopictus, </a:t>
                      </a:r>
                      <a:r>
                        <a:rPr i="1" lang="en-GB" sz="1200"/>
                        <a:t>Ae. furcifer, Ae. jamoti, Ae. opok, Ae. flavicollis, Ae. grahami, Ae. taeniorostris, Ae. tarsalis, Ae. vittatus, Ae. dalziella, Ae. fowleri, Ae. luteocephalus, Ae. metallicus, Ae. minimus, Ae. neoafricanus, An. gambiae, Eretmapodites inornatus, Eretmapodites quinquevittatus, Mansonia uniformis</a:t>
                      </a:r>
                      <a:endParaRPr i="1" sz="1200"/>
                    </a:p>
                  </a:txBody>
                  <a:tcPr marT="91425" marB="91425" marR="91425" marL="91425"/>
                </a:tc>
              </a:tr>
              <a:tr h="4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Chikungunya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200"/>
                        <a:t>Ae. aegypti, Ae. africanus, Ae. albopictus, Ae. cordellieri, Ae. furcifer, </a:t>
                      </a:r>
                      <a:r>
                        <a:rPr i="1" lang="en-GB" sz="1200"/>
                        <a:t>Ae. fulgens, </a:t>
                      </a:r>
                      <a:r>
                        <a:rPr b="1" i="1" lang="en-GB" sz="1200"/>
                        <a:t>Ae. luteocephalus, Ae. neoafricanus, Ae. taylori, </a:t>
                      </a:r>
                      <a:r>
                        <a:rPr i="1" lang="en-GB" sz="1200"/>
                        <a:t>Ae. vittatus</a:t>
                      </a:r>
                      <a:endParaRPr i="1" sz="1200"/>
                    </a:p>
                  </a:txBody>
                  <a:tcPr marT="91425" marB="91425" marR="91425" marL="91425"/>
                </a:tc>
              </a:tr>
              <a:tr h="86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Rift Valley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200"/>
                        <a:t>Ae. aegypti, Ae. caballus, Ae. cumminsii, </a:t>
                      </a:r>
                      <a:r>
                        <a:rPr b="1" i="1" lang="en-GB" sz="1200"/>
                        <a:t>Ae. circumluteolus, Ae. dentatus, Ae. juppi, Ae. mcintoshi, Ae. ochraceus, </a:t>
                      </a:r>
                      <a:r>
                        <a:rPr i="1" lang="en-GB" sz="1200"/>
                        <a:t>Ae. pembaensis, An. squamosus, Cx. bitaeniorhyncus, Cx. quinquefasciatus, Cx. poicilipes, Cx. theileri, Cx. univittatus, Cx. zombaensis, Eretmapodites quinquevittatus, Mansonia africana, Mansonia uniformis</a:t>
                      </a:r>
                      <a:endParaRPr i="1" sz="1200"/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Crimean-Congo Hemorrhagic Fever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Ticks of the genus </a:t>
                      </a:r>
                      <a:r>
                        <a:rPr b="1" i="1" lang="en-GB" sz="1200"/>
                        <a:t>Hyalomma</a:t>
                      </a:r>
                      <a:endParaRPr b="1" i="1"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5" name="Google Shape;275;p37"/>
          <p:cNvSpPr txBox="1"/>
          <p:nvPr/>
        </p:nvSpPr>
        <p:spPr>
          <a:xfrm>
            <a:off x="1282650" y="6365400"/>
            <a:ext cx="682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Braack, L., Gouveia de Almeida, A.P., Cornel, A.J. </a:t>
            </a:r>
            <a:r>
              <a:rPr i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Mosquito-borne arboviruses of African origin: review of key viruses and vectors.</a:t>
            </a:r>
            <a:r>
              <a:rPr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Parasites Vectors</a:t>
            </a:r>
            <a:r>
              <a:rPr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11, 29 (2018). https://doi.org/10.1186/s13071-017-2559-9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ctrTitle"/>
          </p:nvPr>
        </p:nvSpPr>
        <p:spPr>
          <a:xfrm>
            <a:off x="222550" y="326638"/>
            <a:ext cx="85206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Distribution of arbovirus vectors in Africa</a:t>
            </a:r>
            <a:endParaRPr sz="2000"/>
          </a:p>
        </p:txBody>
      </p:sp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/>
          <p:nvPr/>
        </p:nvSpPr>
        <p:spPr>
          <a:xfrm>
            <a:off x="765450" y="1892925"/>
            <a:ext cx="59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8"/>
          <p:cNvPicPr preferRelativeResize="0"/>
          <p:nvPr/>
        </p:nvPicPr>
        <p:blipFill rotWithShape="1">
          <a:blip r:embed="rId4">
            <a:alphaModFix/>
          </a:blip>
          <a:srcRect b="20683" l="44967" r="33031" t="31932"/>
          <a:stretch/>
        </p:blipFill>
        <p:spPr>
          <a:xfrm>
            <a:off x="311700" y="2348025"/>
            <a:ext cx="3349750" cy="3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8"/>
          <p:cNvSpPr txBox="1"/>
          <p:nvPr/>
        </p:nvSpPr>
        <p:spPr>
          <a:xfrm>
            <a:off x="413750" y="1793925"/>
            <a:ext cx="46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dk1"/>
                </a:solidFill>
              </a:rPr>
              <a:t>Ae. aegypti Distribution Map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(Transmits: D</a:t>
            </a:r>
            <a:r>
              <a:rPr lang="en-GB" sz="1200">
                <a:solidFill>
                  <a:schemeClr val="dk1"/>
                </a:solidFill>
              </a:rPr>
              <a:t>engue, Yellow Fever, Zika, Chikungunya)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4520400" y="1815975"/>
            <a:ext cx="46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dk1"/>
                </a:solidFill>
              </a:rPr>
              <a:t>Ae. albopictus </a:t>
            </a:r>
            <a:r>
              <a:rPr b="1" i="1" lang="en-GB" sz="1200">
                <a:solidFill>
                  <a:schemeClr val="dk1"/>
                </a:solidFill>
              </a:rPr>
              <a:t>Distribution Map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(Transmits: Zika, Chikungunya)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 rotWithShape="1">
          <a:blip r:embed="rId5">
            <a:alphaModFix/>
          </a:blip>
          <a:srcRect b="13770" l="44410" r="33414" t="31543"/>
          <a:stretch/>
        </p:blipFill>
        <p:spPr>
          <a:xfrm>
            <a:off x="4613400" y="2370076"/>
            <a:ext cx="3204756" cy="30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/>
        </p:nvSpPr>
        <p:spPr>
          <a:xfrm>
            <a:off x="7525300" y="3493700"/>
            <a:ext cx="224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  <a:highlight>
                  <a:srgbClr val="FFFFFF"/>
                </a:highlight>
              </a:rPr>
              <a:t>probability of occurrence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550" y="3832400"/>
            <a:ext cx="923420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 txBox="1"/>
          <p:nvPr/>
        </p:nvSpPr>
        <p:spPr>
          <a:xfrm>
            <a:off x="2543075" y="5580525"/>
            <a:ext cx="4232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Moritz UG Kraemer, et al. (2015) </a:t>
            </a:r>
            <a:r>
              <a:rPr b="1" lang="en-GB" sz="1100"/>
              <a:t>The global distribution of the arbovirus vectors Aedes aegypti and Ae. albopictus</a:t>
            </a:r>
            <a:r>
              <a:rPr lang="en-GB" sz="1100"/>
              <a:t> eLife 4:e08347.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57575"/>
                </a:solidFill>
                <a:highlight>
                  <a:srgbClr val="FFFFFF"/>
                </a:highlight>
              </a:rPr>
              <a:t>https://doi.org/10.7554/eLife.08347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ctrTitle"/>
          </p:nvPr>
        </p:nvSpPr>
        <p:spPr>
          <a:xfrm>
            <a:off x="222550" y="326638"/>
            <a:ext cx="85206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Distribution of arbovirus vectors in Africa</a:t>
            </a:r>
            <a:endParaRPr sz="2000"/>
          </a:p>
        </p:txBody>
      </p:sp>
      <p:pic>
        <p:nvPicPr>
          <p:cNvPr id="296" name="Google Shape;296;p39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/>
          <p:nvPr/>
        </p:nvSpPr>
        <p:spPr>
          <a:xfrm>
            <a:off x="765450" y="1892925"/>
            <a:ext cx="59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"/>
          <p:cNvSpPr txBox="1"/>
          <p:nvPr/>
        </p:nvSpPr>
        <p:spPr>
          <a:xfrm>
            <a:off x="517175" y="1165788"/>
            <a:ext cx="46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dk1"/>
                </a:solidFill>
              </a:rPr>
              <a:t>Cx. pipiens</a:t>
            </a:r>
            <a:r>
              <a:rPr b="1" i="1" lang="en-GB" sz="1200">
                <a:solidFill>
                  <a:schemeClr val="dk1"/>
                </a:solidFill>
              </a:rPr>
              <a:t> Distribution Map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(Transmits: West Nile)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4075625" y="1164300"/>
            <a:ext cx="46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dk1"/>
                </a:solidFill>
              </a:rPr>
              <a:t>Hyalomma </a:t>
            </a:r>
            <a:r>
              <a:rPr b="1" lang="en-GB" sz="1200">
                <a:solidFill>
                  <a:schemeClr val="dk1"/>
                </a:solidFill>
              </a:rPr>
              <a:t>Ticks</a:t>
            </a:r>
            <a:r>
              <a:rPr b="1" i="1" lang="en-GB" sz="1200">
                <a:solidFill>
                  <a:schemeClr val="dk1"/>
                </a:solidFill>
              </a:rPr>
              <a:t> </a:t>
            </a:r>
            <a:r>
              <a:rPr b="1" i="1" lang="en-GB" sz="1200">
                <a:solidFill>
                  <a:schemeClr val="dk1"/>
                </a:solidFill>
              </a:rPr>
              <a:t>Distribution Map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(Transmits: Crimean-Congo Hemorrhagic Fever)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294975" y="4690925"/>
            <a:ext cx="2970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Ciota AT, Kramer LD. </a:t>
            </a:r>
            <a:r>
              <a:rPr b="1" lang="en-GB" sz="1100"/>
              <a:t>Vector-Virus Interactions and Transmission Dynamics of West Nile Virus.</a:t>
            </a:r>
            <a:r>
              <a:rPr lang="en-GB" sz="1100"/>
              <a:t> Viruses. 2013; 5(12):3021-3047. </a:t>
            </a:r>
            <a:r>
              <a:rPr lang="en-GB" sz="1100">
                <a:solidFill>
                  <a:srgbClr val="999999"/>
                </a:solidFill>
              </a:rPr>
              <a:t>https://doi.org/10.3390/v5123021</a:t>
            </a:r>
            <a:endParaRPr sz="1100">
              <a:solidFill>
                <a:srgbClr val="999999"/>
              </a:solidFill>
            </a:endParaRPr>
          </a:p>
        </p:txBody>
      </p:sp>
      <p:pic>
        <p:nvPicPr>
          <p:cNvPr id="302" name="Google Shape;302;p39"/>
          <p:cNvPicPr preferRelativeResize="0"/>
          <p:nvPr/>
        </p:nvPicPr>
        <p:blipFill rotWithShape="1">
          <a:blip r:embed="rId4">
            <a:alphaModFix/>
          </a:blip>
          <a:srcRect b="23673" l="44030" r="33914" t="28267"/>
          <a:stretch/>
        </p:blipFill>
        <p:spPr>
          <a:xfrm>
            <a:off x="403825" y="1718400"/>
            <a:ext cx="2557292" cy="2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 rotWithShape="1">
          <a:blip r:embed="rId4">
            <a:alphaModFix/>
          </a:blip>
          <a:srcRect b="0" l="0" r="56347" t="86226"/>
          <a:stretch/>
        </p:blipFill>
        <p:spPr>
          <a:xfrm>
            <a:off x="72425" y="4169350"/>
            <a:ext cx="270252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 rotWithShape="1">
          <a:blip r:embed="rId5">
            <a:alphaModFix/>
          </a:blip>
          <a:srcRect b="0" l="0" r="0" t="45039"/>
          <a:stretch/>
        </p:blipFill>
        <p:spPr>
          <a:xfrm>
            <a:off x="4127225" y="2235600"/>
            <a:ext cx="2208451" cy="21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/>
        </p:nvSpPr>
        <p:spPr>
          <a:xfrm>
            <a:off x="4127213" y="1669113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Hyalomma marginatum </a:t>
            </a:r>
            <a:r>
              <a:rPr lang="en-GB" sz="10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(green) 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Hyalomma rufipes </a:t>
            </a:r>
            <a:r>
              <a:rPr lang="en-GB" sz="10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(red)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0775" y="1927438"/>
            <a:ext cx="2208450" cy="219078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6640775" y="16921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1351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i="1" lang="en-GB" sz="1000">
                <a:solidFill>
                  <a:schemeClr val="dk1"/>
                </a:solidFill>
              </a:rPr>
              <a:t>Hyalomma truncatum</a:t>
            </a:r>
            <a:endParaRPr b="1" i="1" sz="1000">
              <a:solidFill>
                <a:schemeClr val="dk1"/>
              </a:solidFill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0773" y="4204200"/>
            <a:ext cx="2016775" cy="20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 txBox="1"/>
          <p:nvPr/>
        </p:nvSpPr>
        <p:spPr>
          <a:xfrm>
            <a:off x="6951100" y="39551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1351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i="1" lang="en-GB" sz="1000">
                <a:solidFill>
                  <a:schemeClr val="dk1"/>
                </a:solidFill>
              </a:rPr>
              <a:t>Hyalomma dromedarii</a:t>
            </a:r>
            <a:endParaRPr b="1" i="1" sz="1000">
              <a:solidFill>
                <a:schemeClr val="dk1"/>
              </a:solidFill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6586788" y="6218125"/>
            <a:ext cx="255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https://www.afrivip.org/sites/default/files/Ticks-importance/hyalomma/</a:t>
            </a:r>
            <a:endParaRPr sz="1200"/>
          </a:p>
        </p:txBody>
      </p:sp>
      <p:sp>
        <p:nvSpPr>
          <p:cNvPr id="311" name="Google Shape;311;p39"/>
          <p:cNvSpPr txBox="1"/>
          <p:nvPr/>
        </p:nvSpPr>
        <p:spPr>
          <a:xfrm>
            <a:off x="4075625" y="4690925"/>
            <a:ext cx="220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Wallménius, K., Barboutis, C., Fransson, T. </a:t>
            </a:r>
            <a:r>
              <a:rPr i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Spotted fever </a:t>
            </a:r>
            <a:r>
              <a:rPr b="1" i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Rickettsia</a:t>
            </a:r>
            <a:r>
              <a:rPr b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species in </a:t>
            </a:r>
            <a:r>
              <a:rPr b="1" i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Hyalomma</a:t>
            </a:r>
            <a:r>
              <a:rPr b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Ixodes</a:t>
            </a:r>
            <a:r>
              <a:rPr b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ticks infesting migratory birds in the European Mediterranean area.</a:t>
            </a:r>
            <a:r>
              <a:rPr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Parasites Vectors</a:t>
            </a:r>
            <a:r>
              <a:rPr lang="en-GB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7, 318 (2014). </a:t>
            </a:r>
            <a:r>
              <a:rPr lang="en-GB" sz="1000">
                <a:solidFill>
                  <a:srgbClr val="88888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https://doi.org/10.1186/1756-3305-7-318</a:t>
            </a:r>
            <a:endParaRPr sz="10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0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38650"/>
            <a:ext cx="1579724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86425"/>
            <a:ext cx="3446474" cy="2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400" y="1286425"/>
            <a:ext cx="3543901" cy="30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 rotWithShape="1">
          <a:blip r:embed="rId6">
            <a:alphaModFix/>
          </a:blip>
          <a:srcRect b="0" l="0" r="0" t="3185"/>
          <a:stretch/>
        </p:blipFill>
        <p:spPr>
          <a:xfrm>
            <a:off x="2838450" y="3825450"/>
            <a:ext cx="3616800" cy="30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/>
        </p:nvSpPr>
        <p:spPr>
          <a:xfrm>
            <a:off x="1147350" y="937025"/>
            <a:ext cx="47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Institutions</a:t>
            </a:r>
            <a:endParaRPr b="1" sz="1600"/>
          </a:p>
        </p:txBody>
      </p:sp>
      <p:sp>
        <p:nvSpPr>
          <p:cNvPr id="322" name="Google Shape;322;p40"/>
          <p:cNvSpPr txBox="1"/>
          <p:nvPr/>
        </p:nvSpPr>
        <p:spPr>
          <a:xfrm>
            <a:off x="5627650" y="992775"/>
            <a:ext cx="22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Currently</a:t>
            </a:r>
            <a:r>
              <a:rPr b="1" lang="en-GB" sz="1600"/>
              <a:t> sequencing</a:t>
            </a:r>
            <a:endParaRPr b="1" sz="1600"/>
          </a:p>
        </p:txBody>
      </p:sp>
      <p:sp>
        <p:nvSpPr>
          <p:cNvPr id="323" name="Google Shape;323;p40"/>
          <p:cNvSpPr txBox="1"/>
          <p:nvPr>
            <p:ph type="ctrTitle"/>
          </p:nvPr>
        </p:nvSpPr>
        <p:spPr>
          <a:xfrm>
            <a:off x="229175" y="315936"/>
            <a:ext cx="8520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Questionnaire responses - Institutions</a:t>
            </a:r>
            <a:endParaRPr sz="2200"/>
          </a:p>
        </p:txBody>
      </p:sp>
      <p:sp>
        <p:nvSpPr>
          <p:cNvPr id="324" name="Google Shape;324;p40"/>
          <p:cNvSpPr txBox="1"/>
          <p:nvPr/>
        </p:nvSpPr>
        <p:spPr>
          <a:xfrm>
            <a:off x="1313600" y="5547675"/>
            <a:ext cx="273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Access to stored samples</a:t>
            </a:r>
            <a:endParaRPr b="1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74450"/>
            <a:ext cx="1579724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>
            <p:ph type="ctrTitle"/>
          </p:nvPr>
        </p:nvSpPr>
        <p:spPr>
          <a:xfrm>
            <a:off x="140300" y="479511"/>
            <a:ext cx="8520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/>
              <a:t>Questionnaire responses - Country</a:t>
            </a:r>
            <a:endParaRPr sz="2400"/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425" y="1434025"/>
            <a:ext cx="4076576" cy="35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24" y="1305775"/>
            <a:ext cx="3778201" cy="32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1"/>
          <p:cNvSpPr txBox="1"/>
          <p:nvPr/>
        </p:nvSpPr>
        <p:spPr>
          <a:xfrm>
            <a:off x="1013275" y="1087425"/>
            <a:ext cx="116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Human</a:t>
            </a:r>
            <a:endParaRPr b="1" sz="1600"/>
          </a:p>
        </p:txBody>
      </p:sp>
      <p:sp>
        <p:nvSpPr>
          <p:cNvPr id="335" name="Google Shape;335;p41"/>
          <p:cNvSpPr txBox="1"/>
          <p:nvPr/>
        </p:nvSpPr>
        <p:spPr>
          <a:xfrm>
            <a:off x="2347000" y="5444275"/>
            <a:ext cx="184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Animal</a:t>
            </a:r>
            <a:endParaRPr b="1" sz="1600"/>
          </a:p>
        </p:txBody>
      </p:sp>
      <p:sp>
        <p:nvSpPr>
          <p:cNvPr id="336" name="Google Shape;336;p41"/>
          <p:cNvSpPr txBox="1"/>
          <p:nvPr/>
        </p:nvSpPr>
        <p:spPr>
          <a:xfrm>
            <a:off x="6585950" y="1145200"/>
            <a:ext cx="229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Vector</a:t>
            </a:r>
            <a:endParaRPr b="1" sz="1600"/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0550" y="3909225"/>
            <a:ext cx="3457750" cy="29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ctrTitle"/>
          </p:nvPr>
        </p:nvSpPr>
        <p:spPr>
          <a:xfrm>
            <a:off x="281975" y="536902"/>
            <a:ext cx="85206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steps</a:t>
            </a:r>
            <a:endParaRPr/>
          </a:p>
        </p:txBody>
      </p:sp>
      <p:sp>
        <p:nvSpPr>
          <p:cNvPr id="343" name="Google Shape;343;p42"/>
          <p:cNvSpPr txBox="1"/>
          <p:nvPr>
            <p:ph idx="1" type="subTitle"/>
          </p:nvPr>
        </p:nvSpPr>
        <p:spPr>
          <a:xfrm>
            <a:off x="311700" y="1487900"/>
            <a:ext cx="8520600" cy="5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000">
                <a:solidFill>
                  <a:schemeClr val="dk1"/>
                </a:solidFill>
              </a:rPr>
              <a:t>Identify and contact institutions that</a:t>
            </a:r>
            <a:r>
              <a:rPr lang="en-GB" sz="2000">
                <a:solidFill>
                  <a:schemeClr val="dk1"/>
                </a:solidFill>
              </a:rPr>
              <a:t> are currently unable to sequence</a:t>
            </a:r>
            <a:endParaRPr sz="2000">
              <a:solidFill>
                <a:schemeClr val="dk1"/>
              </a:solidFill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000">
                <a:solidFill>
                  <a:schemeClr val="dk1"/>
                </a:solidFill>
              </a:rPr>
              <a:t>Identify and contact institutions with stored samples requesting sequencing</a:t>
            </a:r>
            <a:endParaRPr sz="2000">
              <a:solidFill>
                <a:schemeClr val="dk1"/>
              </a:solidFill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000">
                <a:solidFill>
                  <a:schemeClr val="dk1"/>
                </a:solidFill>
              </a:rPr>
              <a:t>Understand challenges and needs of institutes</a:t>
            </a:r>
            <a:endParaRPr sz="2000">
              <a:solidFill>
                <a:schemeClr val="dk1"/>
              </a:solidFill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000">
                <a:solidFill>
                  <a:schemeClr val="dk1"/>
                </a:solidFill>
              </a:rPr>
              <a:t>Extract seroprevalence data </a:t>
            </a:r>
            <a:endParaRPr sz="2000">
              <a:solidFill>
                <a:schemeClr val="dk1"/>
              </a:solidFill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000">
                <a:solidFill>
                  <a:schemeClr val="dk1"/>
                </a:solidFill>
              </a:rPr>
              <a:t>Summarize genomic data from publications</a:t>
            </a:r>
            <a:endParaRPr sz="2000">
              <a:solidFill>
                <a:schemeClr val="dk1"/>
              </a:solidFill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000">
                <a:solidFill>
                  <a:schemeClr val="dk1"/>
                </a:solidFill>
              </a:rPr>
              <a:t>Source case data from country partners to complement WHO outbreak reports data</a:t>
            </a:r>
            <a:r>
              <a:rPr lang="en-GB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44" name="Google Shape;344;p42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48725"/>
            <a:ext cx="9144003" cy="19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type="ctrTitle"/>
          </p:nvPr>
        </p:nvSpPr>
        <p:spPr>
          <a:xfrm>
            <a:off x="281975" y="536902"/>
            <a:ext cx="85206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80"/>
              <a:t>ACKNOWLEDGEMENTS</a:t>
            </a:r>
            <a:endParaRPr sz="2980"/>
          </a:p>
        </p:txBody>
      </p:sp>
      <p:sp>
        <p:nvSpPr>
          <p:cNvPr id="352" name="Google Shape;352;p43"/>
          <p:cNvSpPr txBox="1"/>
          <p:nvPr>
            <p:ph idx="1" type="subTitle"/>
          </p:nvPr>
        </p:nvSpPr>
        <p:spPr>
          <a:xfrm>
            <a:off x="311700" y="1844625"/>
            <a:ext cx="8520600" cy="4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Literature Review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Dr. James E. San, Yajna Ramphal, Martina Reichmuth, Dr. Marije Hofstra, Dr. Eduan Wilkinson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WHO Outbreak Data Curation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Dr. James E. San, Yajna Ramphal, Akhil Maharaj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Questionnaires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CLIMADE-Africa partners that have filled in the relevant questionnaire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Groups in Africa that have made their genomic data available publicly on Genbank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53" name="Google Shape;353;p43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type="ctrTitle"/>
          </p:nvPr>
        </p:nvSpPr>
        <p:spPr>
          <a:xfrm>
            <a:off x="1366725" y="1914550"/>
            <a:ext cx="61572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/>
          </a:p>
        </p:txBody>
      </p:sp>
      <p:sp>
        <p:nvSpPr>
          <p:cNvPr id="361" name="Google Shape;361;p44"/>
          <p:cNvSpPr txBox="1"/>
          <p:nvPr>
            <p:ph idx="1" type="subTitle"/>
          </p:nvPr>
        </p:nvSpPr>
        <p:spPr>
          <a:xfrm>
            <a:off x="930400" y="3160650"/>
            <a:ext cx="74163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GB" sz="1800">
                <a:solidFill>
                  <a:srgbClr val="3F3F3F"/>
                </a:solidFill>
              </a:rPr>
              <a:t>Centre for Epidemic Response and Innovation (CERI), Stellenbosch University </a:t>
            </a:r>
            <a:r>
              <a:rPr lang="en-GB" sz="1800" u="sng">
                <a:solidFill>
                  <a:srgbClr val="3F3F3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https://ceri.org.za</a:t>
            </a:r>
            <a:r>
              <a:rPr lang="en-GB" sz="1800">
                <a:solidFill>
                  <a:srgbClr val="3F3F3F"/>
                </a:solidFill>
              </a:rPr>
              <a:t> | </a:t>
            </a:r>
            <a:r>
              <a:rPr lang="en-GB" sz="1800" u="sng">
                <a:solidFill>
                  <a:srgbClr val="3F3F3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https://climade.health</a:t>
            </a:r>
            <a:r>
              <a:rPr lang="en-GB" sz="1800">
                <a:solidFill>
                  <a:srgbClr val="3F3F3F"/>
                </a:solidFill>
              </a:rPr>
              <a:t> | Twitter: @tuliodna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descr="CLIMADE" id="362" name="Google Shape;36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0747" y="530198"/>
            <a:ext cx="1834457" cy="834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363" name="Google Shape;363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1160" y="494398"/>
            <a:ext cx="906030" cy="90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3349" y="389100"/>
            <a:ext cx="1126561" cy="107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931825" y="2019625"/>
            <a:ext cx="7563600" cy="4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</a:rPr>
              <a:t>Topics covered in this training opportunity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COVID-19 sequencing protocol on ONT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How to adapt the protocol to other pathogens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Introduction to Unix and 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Basecalling and assembly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QC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Submitting</a:t>
            </a:r>
            <a:r>
              <a:rPr lang="en-GB" sz="2000">
                <a:solidFill>
                  <a:schemeClr val="dk1"/>
                </a:solidFill>
              </a:rPr>
              <a:t> to SRA and GISAID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Intro to phylogenetics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Visualizing lineage plots and trees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Writing a report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2" name="Google Shape;92;p20"/>
          <p:cNvSpPr txBox="1"/>
          <p:nvPr>
            <p:ph type="ctrTitle"/>
          </p:nvPr>
        </p:nvSpPr>
        <p:spPr>
          <a:xfrm>
            <a:off x="311700" y="205300"/>
            <a:ext cx="8520600" cy="14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780"/>
              <a:t>April 2023 Genomics and Bioinformatics Training</a:t>
            </a:r>
            <a:endParaRPr b="1" sz="2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8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300"/>
              <a:t>11 - 21 April 2023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300"/>
              <a:t>CERI lab, Tygerberg, Stellenbosch University, Cape Town, South Africa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ctrTitle"/>
          </p:nvPr>
        </p:nvSpPr>
        <p:spPr>
          <a:xfrm>
            <a:off x="561738" y="-82750"/>
            <a:ext cx="8189400" cy="13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780"/>
              <a:t>Viral Evolution and Molecular Epidemiology (VEME) Workshop</a:t>
            </a:r>
            <a:endParaRPr b="1" sz="2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00"/>
          </a:p>
        </p:txBody>
      </p:sp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975" y="2003675"/>
            <a:ext cx="4760951" cy="266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650" y="898975"/>
            <a:ext cx="2474950" cy="7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688" y="4829725"/>
            <a:ext cx="852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rogramme consists of four separate modules 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that will provide an overview of the current methods used to analyze the vast data generated by modern DNA sequencing technologies, including: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1-Phylogeny inference;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2-Evolutionary Hypothesis Testing;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3-Next Generation Sequencing;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4-From Trees to Public Health Policy.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8775" y="6176624"/>
            <a:ext cx="5175327" cy="5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2668675" y="1559325"/>
            <a:ext cx="4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https://veme.climade.health/application/</a:t>
            </a:r>
            <a:r>
              <a:rPr lang="en-GB"/>
              <a:t> </a:t>
            </a:r>
            <a:endParaRPr/>
          </a:p>
        </p:txBody>
      </p:sp>
      <p:sp>
        <p:nvSpPr>
          <p:cNvPr id="103" name="Google Shape;103;p21"/>
          <p:cNvSpPr txBox="1"/>
          <p:nvPr/>
        </p:nvSpPr>
        <p:spPr>
          <a:xfrm>
            <a:off x="3181525" y="1021563"/>
            <a:ext cx="310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Apply now!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Deadline: 1st of April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750" y="566338"/>
            <a:ext cx="1727425" cy="15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ctrTitle"/>
          </p:nvPr>
        </p:nvSpPr>
        <p:spPr>
          <a:xfrm>
            <a:off x="311700" y="1489875"/>
            <a:ext cx="85206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Helvetica Neue"/>
              <a:buNone/>
            </a:pPr>
            <a:r>
              <a:rPr lang="en-GB" sz="3400">
                <a:latin typeface="Helvetica Neue"/>
                <a:ea typeface="Helvetica Neue"/>
                <a:cs typeface="Helvetica Neue"/>
                <a:sym typeface="Helvetica Neue"/>
              </a:rPr>
              <a:t>Understanding the prevalence and surveillance of climate sensitive vector-borne diseases in Africa</a:t>
            </a:r>
            <a:endParaRPr sz="2680"/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311700" y="2743975"/>
            <a:ext cx="8520600" cy="3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Understand disease prevalence and </a:t>
            </a:r>
            <a:r>
              <a:rPr lang="en-GB" sz="1300">
                <a:solidFill>
                  <a:schemeClr val="dk1"/>
                </a:solidFill>
              </a:rPr>
              <a:t>occurrence</a:t>
            </a:r>
            <a:r>
              <a:rPr lang="en-GB" sz="1300">
                <a:solidFill>
                  <a:schemeClr val="dk1"/>
                </a:solidFill>
              </a:rPr>
              <a:t> of </a:t>
            </a:r>
            <a:r>
              <a:rPr lang="en-GB" sz="1300">
                <a:solidFill>
                  <a:schemeClr val="dk1"/>
                </a:solidFill>
              </a:rPr>
              <a:t>seven key arboviruses </a:t>
            </a:r>
            <a:r>
              <a:rPr lang="en-GB" sz="1300">
                <a:solidFill>
                  <a:schemeClr val="dk1"/>
                </a:solidFill>
              </a:rPr>
              <a:t>across the African continent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Review of s</a:t>
            </a:r>
            <a:r>
              <a:rPr lang="en-GB" sz="1300">
                <a:solidFill>
                  <a:schemeClr val="dk1"/>
                </a:solidFill>
              </a:rPr>
              <a:t>eroprevalence studies in humans, vectors, and animals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WHO Afro case reports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Questionnaires completed by Climade Africa Working Group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Map the extent of surveillance efforts for these diseases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Review of seroprevalence studies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Review of genomic studies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Questionnaires completed by Climade Africa Working Group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Identify areas in which disease prevalence is known or likely but genomic surveillance is lacking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I</a:t>
            </a:r>
            <a:r>
              <a:rPr lang="en-GB" sz="1300">
                <a:solidFill>
                  <a:schemeClr val="dk1"/>
                </a:solidFill>
              </a:rPr>
              <a:t>dentify the challenges of genomic sequencing across the continent and where access to the technology and skills is required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Sequence stored samples for further analysis to better understand these diseases in Africa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ctrTitle"/>
          </p:nvPr>
        </p:nvSpPr>
        <p:spPr>
          <a:xfrm>
            <a:off x="311700" y="1112020"/>
            <a:ext cx="8520600" cy="10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00"/>
              <a:t>Review of arboviruses in Africa: Seroprevalence and Genomics</a:t>
            </a:r>
            <a:endParaRPr sz="2700"/>
          </a:p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311700" y="5065525"/>
            <a:ext cx="8520600" cy="14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Screened ~5000 papers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~840 are relevant for seroprevalence data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~300</a:t>
            </a:r>
            <a:r>
              <a:rPr lang="en-GB" sz="1800">
                <a:solidFill>
                  <a:schemeClr val="dk1"/>
                </a:solidFill>
              </a:rPr>
              <a:t> papers present genomes sampled from Africa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00" y="2462747"/>
            <a:ext cx="7965573" cy="23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ctrTitle"/>
          </p:nvPr>
        </p:nvSpPr>
        <p:spPr>
          <a:xfrm>
            <a:off x="311700" y="851098"/>
            <a:ext cx="85206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00"/>
              <a:t>Review of arboviruses in Africa: Seroprevalence</a:t>
            </a:r>
            <a:endParaRPr sz="2700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25" y="1699975"/>
            <a:ext cx="8368899" cy="47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675" y="2061350"/>
            <a:ext cx="4088951" cy="2187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ctrTitle"/>
          </p:nvPr>
        </p:nvSpPr>
        <p:spPr>
          <a:xfrm>
            <a:off x="311700" y="1112023"/>
            <a:ext cx="8520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00"/>
              <a:t>Review of arboviruses in Africa: Genomics</a:t>
            </a:r>
            <a:endParaRPr sz="2700"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625" y="3649400"/>
            <a:ext cx="4479375" cy="32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22000"/>
            <a:ext cx="4664627" cy="3074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12130" l="45327" r="26508" t="13080"/>
          <a:stretch/>
        </p:blipFill>
        <p:spPr>
          <a:xfrm>
            <a:off x="6991075" y="74450"/>
            <a:ext cx="1841225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20986" l="75836" r="0" t="13081"/>
          <a:stretch/>
        </p:blipFill>
        <p:spPr>
          <a:xfrm>
            <a:off x="311700" y="191050"/>
            <a:ext cx="1579724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type="ctrTitle"/>
          </p:nvPr>
        </p:nvSpPr>
        <p:spPr>
          <a:xfrm>
            <a:off x="311700" y="1112023"/>
            <a:ext cx="8520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00"/>
              <a:t>Review of arboviruses in Africa: Genomics</a:t>
            </a:r>
            <a:endParaRPr sz="2700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062" y="1777725"/>
            <a:ext cx="6178181" cy="50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